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69775" y="3295352"/>
            <a:ext cx="9445526" cy="184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📊</a:t>
            </a: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 Fake News Detector + Generative Justification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4400" y="6414256"/>
            <a:ext cx="8718504" cy="297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SUBMITTED BY : </a:t>
            </a:r>
          </a:p>
          <a:p>
            <a:pPr algn="just">
              <a:lnSpc>
                <a:spcPts val="4777"/>
              </a:lnSpc>
            </a:pP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HARSHITA KHOBRAGADE  </a:t>
            </a: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 25030242022</a:t>
            </a:r>
          </a:p>
          <a:p>
            <a:pPr algn="just">
              <a:lnSpc>
                <a:spcPts val="4777"/>
              </a:lnSpc>
            </a:pP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HIMAN JYOTI DAS : 25030242023</a:t>
            </a:r>
          </a:p>
          <a:p>
            <a:pPr algn="just">
              <a:lnSpc>
                <a:spcPts val="4777"/>
              </a:lnSpc>
            </a:pP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 SREYAS :25030242025</a:t>
            </a:r>
          </a:p>
          <a:p>
            <a:pPr algn="just">
              <a:lnSpc>
                <a:spcPts val="4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34908" y="711547"/>
            <a:ext cx="9476185" cy="180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Team Roles: Our Contributions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34908" y="3350567"/>
            <a:ext cx="4598491" cy="2958256"/>
            <a:chOff x="0" y="0"/>
            <a:chExt cx="6131322" cy="3944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31306" cy="3944366"/>
            </a:xfrm>
            <a:custGeom>
              <a:avLst/>
              <a:gdLst/>
              <a:ahLst/>
              <a:cxnLst/>
              <a:rect r="r" b="b" t="t" l="l"/>
              <a:pathLst>
                <a:path h="3944366" w="61313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87466" y="0"/>
                  </a:lnTo>
                  <a:cubicBezTo>
                    <a:pt x="6022086" y="0"/>
                    <a:pt x="6131306" y="109220"/>
                    <a:pt x="6131306" y="243840"/>
                  </a:cubicBezTo>
                  <a:lnTo>
                    <a:pt x="6131306" y="3700526"/>
                  </a:lnTo>
                  <a:cubicBezTo>
                    <a:pt x="6131306" y="3835146"/>
                    <a:pt x="6022086" y="3944366"/>
                    <a:pt x="5887466" y="3944366"/>
                  </a:cubicBezTo>
                  <a:lnTo>
                    <a:pt x="243840" y="3944366"/>
                  </a:lnTo>
                  <a:cubicBezTo>
                    <a:pt x="109220" y="3944366"/>
                    <a:pt x="0" y="3835146"/>
                    <a:pt x="0" y="3700526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34908" y="3312467"/>
            <a:ext cx="4598491" cy="152400"/>
            <a:chOff x="0" y="0"/>
            <a:chExt cx="6131322" cy="20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31306" cy="203200"/>
            </a:xfrm>
            <a:custGeom>
              <a:avLst/>
              <a:gdLst/>
              <a:ahLst/>
              <a:cxnLst/>
              <a:rect r="r" b="b" t="t" l="l"/>
              <a:pathLst>
                <a:path h="203200" w="613130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029706" y="0"/>
                  </a:lnTo>
                  <a:cubicBezTo>
                    <a:pt x="6085840" y="0"/>
                    <a:pt x="6131306" y="45466"/>
                    <a:pt x="6131306" y="101600"/>
                  </a:cubicBezTo>
                  <a:cubicBezTo>
                    <a:pt x="6131306" y="157734"/>
                    <a:pt x="6085840" y="203200"/>
                    <a:pt x="602970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15500" y="2931914"/>
            <a:ext cx="837307" cy="837307"/>
            <a:chOff x="0" y="0"/>
            <a:chExt cx="1116410" cy="11164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66721" y="3141166"/>
            <a:ext cx="334864" cy="418654"/>
            <a:chOff x="0" y="0"/>
            <a:chExt cx="446485" cy="55820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6" r="10" b="-28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52060" y="4019699"/>
            <a:ext cx="3489126" cy="46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Classifier Builder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52060" y="4546997"/>
            <a:ext cx="3964186" cy="14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Preprocessed dataset, built &amp; trained Logistic Regression model.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712452" y="3350567"/>
            <a:ext cx="4598640" cy="2958256"/>
            <a:chOff x="0" y="0"/>
            <a:chExt cx="6131520" cy="39443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31560" cy="3944366"/>
            </a:xfrm>
            <a:custGeom>
              <a:avLst/>
              <a:gdLst/>
              <a:ahLst/>
              <a:cxnLst/>
              <a:rect r="r" b="b" t="t" l="l"/>
              <a:pathLst>
                <a:path h="3944366" w="613156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87720" y="0"/>
                  </a:lnTo>
                  <a:cubicBezTo>
                    <a:pt x="6022340" y="0"/>
                    <a:pt x="6131560" y="109220"/>
                    <a:pt x="6131560" y="243840"/>
                  </a:cubicBezTo>
                  <a:lnTo>
                    <a:pt x="6131560" y="3700526"/>
                  </a:lnTo>
                  <a:cubicBezTo>
                    <a:pt x="6131560" y="3835146"/>
                    <a:pt x="6022340" y="3944366"/>
                    <a:pt x="5887720" y="3944366"/>
                  </a:cubicBezTo>
                  <a:lnTo>
                    <a:pt x="243840" y="3944366"/>
                  </a:lnTo>
                  <a:cubicBezTo>
                    <a:pt x="109220" y="3944366"/>
                    <a:pt x="0" y="3835146"/>
                    <a:pt x="0" y="3700526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712452" y="3312467"/>
            <a:ext cx="4598640" cy="152400"/>
            <a:chOff x="0" y="0"/>
            <a:chExt cx="6131520" cy="203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31560" cy="203200"/>
            </a:xfrm>
            <a:custGeom>
              <a:avLst/>
              <a:gdLst/>
              <a:ahLst/>
              <a:cxnLst/>
              <a:rect r="r" b="b" t="t" l="l"/>
              <a:pathLst>
                <a:path h="203200" w="613156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029960" y="0"/>
                  </a:lnTo>
                  <a:cubicBezTo>
                    <a:pt x="6086094" y="0"/>
                    <a:pt x="6131560" y="45466"/>
                    <a:pt x="6131560" y="101600"/>
                  </a:cubicBezTo>
                  <a:cubicBezTo>
                    <a:pt x="6131560" y="157734"/>
                    <a:pt x="6086094" y="203200"/>
                    <a:pt x="602996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593044" y="2931914"/>
            <a:ext cx="837308" cy="837307"/>
            <a:chOff x="0" y="0"/>
            <a:chExt cx="1116410" cy="11164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844266" y="3141166"/>
            <a:ext cx="334864" cy="418654"/>
            <a:chOff x="0" y="0"/>
            <a:chExt cx="446485" cy="558205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6" r="10" b="-284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029605" y="4019699"/>
            <a:ext cx="3489126" cy="46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Prompt Engineer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29605" y="4546997"/>
            <a:ext cx="3964335" cy="14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Designed effective prompts for FLAN-T5 to generate justifications.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34906" y="7006530"/>
            <a:ext cx="9476186" cy="2511772"/>
            <a:chOff x="0" y="0"/>
            <a:chExt cx="12634915" cy="33490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34849" cy="3348990"/>
            </a:xfrm>
            <a:custGeom>
              <a:avLst/>
              <a:gdLst/>
              <a:ahLst/>
              <a:cxnLst/>
              <a:rect r="r" b="b" t="t" l="l"/>
              <a:pathLst>
                <a:path h="3348990" w="1263484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391009" y="0"/>
                  </a:lnTo>
                  <a:cubicBezTo>
                    <a:pt x="12525628" y="0"/>
                    <a:pt x="12634849" y="109220"/>
                    <a:pt x="12634849" y="243840"/>
                  </a:cubicBezTo>
                  <a:lnTo>
                    <a:pt x="12634849" y="3105150"/>
                  </a:lnTo>
                  <a:cubicBezTo>
                    <a:pt x="12634849" y="3239770"/>
                    <a:pt x="12525628" y="3348990"/>
                    <a:pt x="12391009" y="3348990"/>
                  </a:cubicBezTo>
                  <a:lnTo>
                    <a:pt x="243840" y="3348990"/>
                  </a:lnTo>
                  <a:cubicBezTo>
                    <a:pt x="109220" y="3348990"/>
                    <a:pt x="0" y="3239897"/>
                    <a:pt x="0" y="3105150"/>
                  </a:cubicBez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834908" y="6968430"/>
            <a:ext cx="9476185" cy="152400"/>
            <a:chOff x="0" y="0"/>
            <a:chExt cx="12634913" cy="203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634976" cy="203200"/>
            </a:xfrm>
            <a:custGeom>
              <a:avLst/>
              <a:gdLst/>
              <a:ahLst/>
              <a:cxnLst/>
              <a:rect r="r" b="b" t="t" l="l"/>
              <a:pathLst>
                <a:path h="203200" w="1263497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2533376" y="0"/>
                  </a:lnTo>
                  <a:cubicBezTo>
                    <a:pt x="12589510" y="0"/>
                    <a:pt x="12634976" y="45466"/>
                    <a:pt x="12634976" y="101600"/>
                  </a:cubicBezTo>
                  <a:cubicBezTo>
                    <a:pt x="12634976" y="157734"/>
                    <a:pt x="12589510" y="203200"/>
                    <a:pt x="1253337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154346" y="6587877"/>
            <a:ext cx="837308" cy="837307"/>
            <a:chOff x="0" y="0"/>
            <a:chExt cx="1116410" cy="111641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405569" y="6797129"/>
            <a:ext cx="334864" cy="418654"/>
            <a:chOff x="0" y="0"/>
            <a:chExt cx="446485" cy="558205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46532" cy="558165"/>
            </a:xfrm>
            <a:custGeom>
              <a:avLst/>
              <a:gdLst/>
              <a:ahLst/>
              <a:cxnLst/>
              <a:rect r="r" b="b" t="t" l="l"/>
              <a:pathLst>
                <a:path h="558165" w="446532">
                  <a:moveTo>
                    <a:pt x="0" y="0"/>
                  </a:moveTo>
                  <a:lnTo>
                    <a:pt x="446532" y="0"/>
                  </a:lnTo>
                  <a:lnTo>
                    <a:pt x="446532" y="558165"/>
                  </a:lnTo>
                  <a:lnTo>
                    <a:pt x="0" y="5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76" r="10" b="-284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8152060" y="7675661"/>
            <a:ext cx="3489126" cy="46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Evaluator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52060" y="8202960"/>
            <a:ext cx="8841879" cy="9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Tested system performance and validated the quality of generated justifications.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634430"/>
            <a:ext cx="16303526" cy="184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📰</a:t>
            </a: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 Fake News Detector with Generative Justification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869680"/>
            <a:ext cx="16303526" cy="145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Detect Fake vs Real News and explain why the model made that decision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5745659"/>
            <a:ext cx="5254973" cy="2172592"/>
            <a:chOff x="0" y="0"/>
            <a:chExt cx="7006630" cy="2896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993890" cy="2884043"/>
            </a:xfrm>
            <a:custGeom>
              <a:avLst/>
              <a:gdLst/>
              <a:ahLst/>
              <a:cxnLst/>
              <a:rect r="r" b="b" t="t" l="l"/>
              <a:pathLst>
                <a:path h="28840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725293"/>
                  </a:lnTo>
                  <a:cubicBezTo>
                    <a:pt x="6993890" y="2812923"/>
                    <a:pt x="6922643" y="2884043"/>
                    <a:pt x="6834759" y="2884043"/>
                  </a:cubicBezTo>
                  <a:lnTo>
                    <a:pt x="159131" y="2884043"/>
                  </a:lnTo>
                  <a:cubicBezTo>
                    <a:pt x="71247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6590" cy="2896743"/>
            </a:xfrm>
            <a:custGeom>
              <a:avLst/>
              <a:gdLst/>
              <a:ahLst/>
              <a:cxnLst/>
              <a:rect r="r" b="b" t="t" l="l"/>
              <a:pathLst>
                <a:path h="2896743" w="7006590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2731643"/>
                  </a:lnTo>
                  <a:lnTo>
                    <a:pt x="7000240" y="2731643"/>
                  </a:lnTo>
                  <a:lnTo>
                    <a:pt x="7006590" y="2731643"/>
                  </a:lnTo>
                  <a:cubicBezTo>
                    <a:pt x="7006590" y="2822829"/>
                    <a:pt x="6932422" y="2896743"/>
                    <a:pt x="6841109" y="2896743"/>
                  </a:cubicBezTo>
                  <a:lnTo>
                    <a:pt x="6841109" y="2890393"/>
                  </a:lnTo>
                  <a:lnTo>
                    <a:pt x="6841109" y="2896743"/>
                  </a:lnTo>
                  <a:lnTo>
                    <a:pt x="165481" y="2896743"/>
                  </a:lnTo>
                  <a:lnTo>
                    <a:pt x="165481" y="2890393"/>
                  </a:lnTo>
                  <a:lnTo>
                    <a:pt x="165481" y="2896743"/>
                  </a:lnTo>
                  <a:cubicBezTo>
                    <a:pt x="74041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481" y="2884043"/>
                  </a:cubicBezTo>
                  <a:lnTo>
                    <a:pt x="6841109" y="2884043"/>
                  </a:lnTo>
                  <a:cubicBezTo>
                    <a:pt x="6925564" y="2884043"/>
                    <a:pt x="6993890" y="2815844"/>
                    <a:pt x="6993890" y="2731643"/>
                  </a:cubicBezTo>
                  <a:lnTo>
                    <a:pt x="6993890" y="165100"/>
                  </a:lnTo>
                  <a:cubicBezTo>
                    <a:pt x="6993890" y="80899"/>
                    <a:pt x="6925437" y="12700"/>
                    <a:pt x="6841109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85280" y="6043464"/>
            <a:ext cx="850552" cy="850552"/>
            <a:chOff x="0" y="0"/>
            <a:chExt cx="1134070" cy="1134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19238" y="6229499"/>
            <a:ext cx="382637" cy="478334"/>
            <a:chOff x="0" y="0"/>
            <a:chExt cx="510183" cy="63777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t="0" r="-8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280" y="71394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Classifier Builder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6440" y="5745659"/>
            <a:ext cx="5254973" cy="2172592"/>
            <a:chOff x="0" y="0"/>
            <a:chExt cx="7006630" cy="2896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993890" cy="2884043"/>
            </a:xfrm>
            <a:custGeom>
              <a:avLst/>
              <a:gdLst/>
              <a:ahLst/>
              <a:cxnLst/>
              <a:rect r="r" b="b" t="t" l="l"/>
              <a:pathLst>
                <a:path h="28840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725293"/>
                  </a:lnTo>
                  <a:cubicBezTo>
                    <a:pt x="6993890" y="2812923"/>
                    <a:pt x="6922643" y="2884043"/>
                    <a:pt x="6834759" y="2884043"/>
                  </a:cubicBezTo>
                  <a:lnTo>
                    <a:pt x="159131" y="2884043"/>
                  </a:lnTo>
                  <a:cubicBezTo>
                    <a:pt x="71247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6590" cy="2896743"/>
            </a:xfrm>
            <a:custGeom>
              <a:avLst/>
              <a:gdLst/>
              <a:ahLst/>
              <a:cxnLst/>
              <a:rect r="r" b="b" t="t" l="l"/>
              <a:pathLst>
                <a:path h="2896743" w="7006590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2731643"/>
                  </a:lnTo>
                  <a:lnTo>
                    <a:pt x="7000240" y="2731643"/>
                  </a:lnTo>
                  <a:lnTo>
                    <a:pt x="7006590" y="2731643"/>
                  </a:lnTo>
                  <a:cubicBezTo>
                    <a:pt x="7006590" y="2822829"/>
                    <a:pt x="6932422" y="2896743"/>
                    <a:pt x="6841109" y="2896743"/>
                  </a:cubicBezTo>
                  <a:lnTo>
                    <a:pt x="6841109" y="2890393"/>
                  </a:lnTo>
                  <a:lnTo>
                    <a:pt x="6841109" y="2896743"/>
                  </a:lnTo>
                  <a:lnTo>
                    <a:pt x="165481" y="2896743"/>
                  </a:lnTo>
                  <a:lnTo>
                    <a:pt x="165481" y="2890393"/>
                  </a:lnTo>
                  <a:lnTo>
                    <a:pt x="165481" y="2896743"/>
                  </a:lnTo>
                  <a:cubicBezTo>
                    <a:pt x="74041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481" y="2884043"/>
                  </a:cubicBezTo>
                  <a:lnTo>
                    <a:pt x="6841109" y="2884043"/>
                  </a:lnTo>
                  <a:cubicBezTo>
                    <a:pt x="6925564" y="2884043"/>
                    <a:pt x="6993890" y="2815844"/>
                    <a:pt x="6993890" y="2731643"/>
                  </a:cubicBezTo>
                  <a:lnTo>
                    <a:pt x="6993890" y="165100"/>
                  </a:lnTo>
                  <a:cubicBezTo>
                    <a:pt x="6993890" y="80899"/>
                    <a:pt x="6925437" y="12700"/>
                    <a:pt x="6841109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14245" y="6043464"/>
            <a:ext cx="850552" cy="850552"/>
            <a:chOff x="0" y="0"/>
            <a:chExt cx="1134070" cy="1134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048202" y="6229499"/>
            <a:ext cx="382637" cy="478334"/>
            <a:chOff x="0" y="0"/>
            <a:chExt cx="510183" cy="63777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t="0" r="-8" b="2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814245" y="71394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Prompt Engineer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45404" y="5745659"/>
            <a:ext cx="5254973" cy="2172592"/>
            <a:chOff x="0" y="0"/>
            <a:chExt cx="7006630" cy="28967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6993890" cy="2884043"/>
            </a:xfrm>
            <a:custGeom>
              <a:avLst/>
              <a:gdLst/>
              <a:ahLst/>
              <a:cxnLst/>
              <a:rect r="r" b="b" t="t" l="l"/>
              <a:pathLst>
                <a:path h="28840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725293"/>
                  </a:lnTo>
                  <a:cubicBezTo>
                    <a:pt x="6993890" y="2812923"/>
                    <a:pt x="6922643" y="2884043"/>
                    <a:pt x="6834759" y="2884043"/>
                  </a:cubicBezTo>
                  <a:lnTo>
                    <a:pt x="159131" y="2884043"/>
                  </a:lnTo>
                  <a:cubicBezTo>
                    <a:pt x="71247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06590" cy="2896743"/>
            </a:xfrm>
            <a:custGeom>
              <a:avLst/>
              <a:gdLst/>
              <a:ahLst/>
              <a:cxnLst/>
              <a:rect r="r" b="b" t="t" l="l"/>
              <a:pathLst>
                <a:path h="2896743" w="7006590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2731643"/>
                  </a:lnTo>
                  <a:lnTo>
                    <a:pt x="7000240" y="2731643"/>
                  </a:lnTo>
                  <a:lnTo>
                    <a:pt x="7006590" y="2731643"/>
                  </a:lnTo>
                  <a:cubicBezTo>
                    <a:pt x="7006590" y="2822829"/>
                    <a:pt x="6932422" y="2896743"/>
                    <a:pt x="6841109" y="2896743"/>
                  </a:cubicBezTo>
                  <a:lnTo>
                    <a:pt x="6841109" y="2890393"/>
                  </a:lnTo>
                  <a:lnTo>
                    <a:pt x="6841109" y="2896743"/>
                  </a:lnTo>
                  <a:lnTo>
                    <a:pt x="165481" y="2896743"/>
                  </a:lnTo>
                  <a:lnTo>
                    <a:pt x="165481" y="2890393"/>
                  </a:lnTo>
                  <a:lnTo>
                    <a:pt x="165481" y="2896743"/>
                  </a:lnTo>
                  <a:cubicBezTo>
                    <a:pt x="74041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481" y="2884043"/>
                  </a:cubicBezTo>
                  <a:lnTo>
                    <a:pt x="6841109" y="2884043"/>
                  </a:lnTo>
                  <a:cubicBezTo>
                    <a:pt x="6925564" y="2884043"/>
                    <a:pt x="6993890" y="2815844"/>
                    <a:pt x="6993890" y="2731643"/>
                  </a:cubicBezTo>
                  <a:lnTo>
                    <a:pt x="6993890" y="165100"/>
                  </a:lnTo>
                  <a:cubicBezTo>
                    <a:pt x="6993890" y="80899"/>
                    <a:pt x="6925437" y="12700"/>
                    <a:pt x="6841109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343210" y="6043464"/>
            <a:ext cx="850553" cy="850552"/>
            <a:chOff x="0" y="0"/>
            <a:chExt cx="1134070" cy="11340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577167" y="6229499"/>
            <a:ext cx="382638" cy="478334"/>
            <a:chOff x="0" y="0"/>
            <a:chExt cx="510183" cy="637778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t="0" r="-8" b="2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343210" y="71394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Evaluator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047" y="651570"/>
            <a:ext cx="11778109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Motivation: The Need for Transparency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2048" y="3199790"/>
            <a:ext cx="6673804" cy="4998201"/>
            <a:chOff x="0" y="0"/>
            <a:chExt cx="8898405" cy="666426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8898405" cy="1557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4"/>
                </a:lnSpc>
              </a:pPr>
              <a:r>
                <a:rPr lang="en-US" sz="3014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Fake news spreads rapidly, impacting society, politics, and the economy.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74095"/>
              <a:ext cx="8898405" cy="2370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4"/>
                </a:lnSpc>
              </a:pPr>
              <a:r>
                <a:rPr lang="en-US" sz="3014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Existing classification systems lack transparency, leaving users unaware of why a decision was made.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320061"/>
              <a:ext cx="8898405" cy="2344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4"/>
                </a:lnSpc>
              </a:pPr>
              <a:r>
                <a:rPr lang="en-US" sz="3014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Our solution not only detects fake vs. real news but also generates human-readable justifications.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562171" y="1561171"/>
            <a:ext cx="8725829" cy="8725829"/>
            <a:chOff x="0" y="0"/>
            <a:chExt cx="11634438" cy="1163443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634470" cy="11634470"/>
            </a:xfrm>
            <a:custGeom>
              <a:avLst/>
              <a:gdLst/>
              <a:ahLst/>
              <a:cxnLst/>
              <a:rect r="r" b="b" t="t" l="l"/>
              <a:pathLst>
                <a:path h="11634470" w="11634470">
                  <a:moveTo>
                    <a:pt x="0" y="0"/>
                  </a:moveTo>
                  <a:lnTo>
                    <a:pt x="11634470" y="0"/>
                  </a:lnTo>
                  <a:lnTo>
                    <a:pt x="11634470" y="11634470"/>
                  </a:lnTo>
                  <a:lnTo>
                    <a:pt x="0" y="11634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6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29593"/>
            <a:ext cx="1254933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Dataset: Kaggle's Fake and Real News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3890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Source: </a:t>
            </a:r>
            <a:r>
              <a:rPr lang="en-US" sz="2187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Fake and Real News Dataset</a:t>
            </a: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(Kaggle).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3607519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Fake.csv</a:t>
            </a: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: ~20k fake news articles.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7" y="3964929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True.csv</a:t>
            </a: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: ~20k real news articles.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5494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Preprocessing Steps: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61917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Clean text (remove URLs, symbols).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515546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Merge title + text into 'content'.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69175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Label: Fake = 1, Real = 0.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422804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Train/Test split = 80/20.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98870" y="3522464"/>
            <a:ext cx="6106269" cy="3097857"/>
            <a:chOff x="0" y="0"/>
            <a:chExt cx="8141692" cy="413047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141716" cy="4130421"/>
            </a:xfrm>
            <a:custGeom>
              <a:avLst/>
              <a:gdLst/>
              <a:ahLst/>
              <a:cxnLst/>
              <a:rect r="r" b="b" t="t" l="l"/>
              <a:pathLst>
                <a:path h="4130421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4130421"/>
                  </a:lnTo>
                  <a:lnTo>
                    <a:pt x="0" y="4130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" t="0" r="-29" b="-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79672" y="6658421"/>
            <a:ext cx="283518" cy="283518"/>
            <a:chOff x="0" y="0"/>
            <a:chExt cx="378023" cy="3780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10094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39390" y="6686996"/>
            <a:ext cx="1417290" cy="25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Fake News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347180" y="6658421"/>
            <a:ext cx="283518" cy="283518"/>
            <a:chOff x="0" y="0"/>
            <a:chExt cx="378023" cy="3780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3E28E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706897" y="6686996"/>
            <a:ext cx="1370111" cy="254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 News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655514"/>
            <a:ext cx="12186196" cy="71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Workflow Overview: From Data to Justification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1610897" y="4866970"/>
            <a:ext cx="1102668" cy="1323231"/>
            <a:chOff x="0" y="0"/>
            <a:chExt cx="1470223" cy="176430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3" t="0" r="-69" b="-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627471"/>
            <a:ext cx="2498595" cy="80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 &amp; Cleaning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5400000">
            <a:off x="4207074" y="4866970"/>
            <a:ext cx="1102668" cy="1323231"/>
            <a:chOff x="0" y="0"/>
            <a:chExt cx="1470223" cy="176430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3" t="0" r="-69" b="-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30295" y="6641894"/>
            <a:ext cx="3056225" cy="80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Feature Extraction (TF-IDF)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6806655" y="4866970"/>
            <a:ext cx="1102668" cy="1323231"/>
            <a:chOff x="0" y="0"/>
            <a:chExt cx="1470223" cy="176430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" t="0" r="-69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208710" y="3227421"/>
            <a:ext cx="2288776" cy="12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(Logistic Regression)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-5400000">
            <a:off x="9406236" y="4866970"/>
            <a:ext cx="1102668" cy="1323231"/>
            <a:chOff x="0" y="0"/>
            <a:chExt cx="1470223" cy="176430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3" t="0" r="-69" b="-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89345" y="6641894"/>
            <a:ext cx="2759541" cy="80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Explanation (Top Tokens)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-5400000">
            <a:off x="12005817" y="4866970"/>
            <a:ext cx="1102668" cy="1323231"/>
            <a:chOff x="0" y="0"/>
            <a:chExt cx="1470223" cy="176430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3" t="0" r="-69" b="-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183536" y="3627471"/>
            <a:ext cx="3029843" cy="80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Justification (FLAN-T5)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-5400000">
            <a:off x="14605399" y="4866970"/>
            <a:ext cx="1102668" cy="1323231"/>
            <a:chOff x="0" y="0"/>
            <a:chExt cx="1470223" cy="176430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470279" cy="1764284"/>
            </a:xfrm>
            <a:custGeom>
              <a:avLst/>
              <a:gdLst/>
              <a:ahLst/>
              <a:cxnLst/>
              <a:rect r="r" b="b" t="t" l="l"/>
              <a:pathLst>
                <a:path h="1764284" w="1470279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3" t="0" r="-69" b="-1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4053960" y="6641894"/>
            <a:ext cx="3019574" cy="80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3"/>
              </a:lnSpc>
            </a:pPr>
            <a:r>
              <a:rPr lang="en-US" sz="2524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Deployment (Streamlit)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047" y="651570"/>
            <a:ext cx="11776770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Classifier: TF-IDF + 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2301627"/>
            <a:ext cx="322198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Model Choice: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7" y="2828404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Selected for its speed, interpretability, and strong baseline performance.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7" y="3915482"/>
            <a:ext cx="322198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Training Details: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4423005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TF-IDF with 20,000 features.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047" y="4775374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Bi-grams included.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047" y="5187776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Logistic Regression (max_iter=1000).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047" y="6208067"/>
            <a:ext cx="354077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Performance (Test Set):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048" y="7067996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Accuracy: ~94–95%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2047" y="7480399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Precision/Recall: Balanced.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360372" y="2272829"/>
            <a:ext cx="7927628" cy="7927628"/>
            <a:chOff x="0" y="0"/>
            <a:chExt cx="10570170" cy="1057017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047" y="651570"/>
            <a:ext cx="10097840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Explanation: Model Transparency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2456826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Moving beyond black-box predictions, we extract </a:t>
            </a:r>
            <a:r>
              <a:rPr lang="en-US" sz="200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top contributing tokens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using Logistic Regression coefficients.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7" y="3814525"/>
            <a:ext cx="322198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Example: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7" y="4556180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Prediction: </a:t>
            </a:r>
            <a:r>
              <a:rPr lang="en-US" b="true" sz="2000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Fake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4968582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Top features: rumor, hoax, breaking, etc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047" y="6181085"/>
            <a:ext cx="7927627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This method helps users and evaluators understand why a specific decision was made, fostering trust and insight.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48435" y="2190601"/>
            <a:ext cx="7927628" cy="7927628"/>
            <a:chOff x="0" y="0"/>
            <a:chExt cx="10570170" cy="1057017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-75902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24669" y="840135"/>
            <a:ext cx="9580661" cy="171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Generative Justification: FLAN-T5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72682" y="2916585"/>
            <a:ext cx="896484" cy="8964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3197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81349" y="2888010"/>
            <a:ext cx="3444329" cy="4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Model: FLAN-T5 Small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1349" y="3694211"/>
            <a:ext cx="8523982" cy="51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Utilizes Google's FLAN-T5 (Hugging Face) for generating explanations.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1349" y="4869917"/>
            <a:ext cx="3302496" cy="4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Input Prompt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1349" y="5264051"/>
            <a:ext cx="8127801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Includes article text, prediction, confidence score, and top contributing tokens.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1349" y="6851824"/>
            <a:ext cx="5265539" cy="44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Output: 2-3 Sentence Justification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1349" y="7750299"/>
            <a:ext cx="7731472" cy="13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Example: "The article was classified as Fake because it uses exaggerated language ('hoax', 'breaking') and lacks credible references."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2682" y="5001667"/>
            <a:ext cx="896484" cy="8964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3197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2682" y="7086749"/>
            <a:ext cx="896484" cy="8964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3197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11039"/>
            <a:ext cx="8897636" cy="162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Streamlit App: Interactive Web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47" y="2485876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Our simple, interactive web application allows users to paste an article and receive instant analysis.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047" y="3596431"/>
            <a:ext cx="322198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Users Get: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4075360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Prediction (Fake/Real)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8" y="4611588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Confidence 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7" y="5147815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Generated Justification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5684042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Top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047" y="6592416"/>
            <a:ext cx="322198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Tech Stack: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048" y="6952579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Python, Scikit-learn, Hugging Face, Streamlit.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593301" y="1514178"/>
            <a:ext cx="7927627" cy="7927628"/>
            <a:chOff x="0" y="0"/>
            <a:chExt cx="10570170" cy="105701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DAGzk3zwLRk</dc:identifier>
  <dcterms:modified xsi:type="dcterms:W3CDTF">2011-08-01T06:04:30Z</dcterms:modified>
  <cp:revision>1</cp:revision>
  <dc:title>GROUP_4_AI_ASSIGNMENT</dc:title>
</cp:coreProperties>
</file>